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4" r:id="rId10"/>
    <p:sldId id="265" r:id="rId11"/>
    <p:sldId id="272" r:id="rId12"/>
    <p:sldId id="267" r:id="rId13"/>
    <p:sldId id="268" r:id="rId14"/>
    <p:sldId id="273" r:id="rId15"/>
    <p:sldId id="270" r:id="rId16"/>
    <p:sldId id="274" r:id="rId17"/>
    <p:sldId id="275" r:id="rId18"/>
    <p:sldId id="276" r:id="rId19"/>
    <p:sldId id="282" r:id="rId20"/>
    <p:sldId id="278" r:id="rId21"/>
    <p:sldId id="283" r:id="rId22"/>
    <p:sldId id="280" r:id="rId23"/>
    <p:sldId id="284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13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kumimoji="1" lang="en-US"/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kumimoji="1" lang="en-US"/>
            </a:p>
          </p:txBody>
        </p:sp>
        <p:sp>
          <p:nvSpPr>
            <p:cNvPr id="5125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kumimoji="1" lang="en-US"/>
            </a:p>
          </p:txBody>
        </p:sp>
        <p:grpSp>
          <p:nvGrpSpPr>
            <p:cNvPr id="5126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5127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5128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5129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5130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131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132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133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134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135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136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137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pic>
              <p:nvPicPr>
                <p:cNvPr id="5138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39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0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1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2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3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4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5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grpSp>
            <p:nvGrpSpPr>
              <p:cNvPr id="5146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5147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8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49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0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1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2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3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4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5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6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7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8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59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60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61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62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63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64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5165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5166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7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8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9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0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1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2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3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4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kumimoji="1" lang="en-US"/>
            </a:p>
          </p:txBody>
        </p:sp>
        <p:sp>
          <p:nvSpPr>
            <p:cNvPr id="5175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6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 eaLnBrk="1" hangingPunct="1"/>
              <a:endParaRPr kumimoji="1" lang="en-US"/>
            </a:p>
          </p:txBody>
        </p:sp>
      </p:grpSp>
      <p:sp>
        <p:nvSpPr>
          <p:cNvPr id="5177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8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179" name="Rectangle 5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80" name="Rectangle 6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81" name="Rectangle 6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F5734B2-0FB8-48B5-BC2E-0DF7A2815D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297A4-3267-4EEB-84DD-4F9E52A90E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E79B7F-55AA-4C79-846E-11AA4A18FA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64E1FF-E4F4-4912-967B-ADB83EB9E8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1628EB-163A-4039-9EE7-C64A5931D1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AA249-8884-4952-8437-0BC7BBB2FD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0DCC7-0A21-467D-8CED-71D6B5521E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812619-97CD-4B6E-ACAB-3A222E6D2F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58FAB-C76A-4F35-986D-02E0D96708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DDB940-3353-4477-B155-DF93817D3E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55FE50-E8E4-4CEA-95EF-72B3426244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kumimoji="1" lang="en-US"/>
            </a:p>
          </p:txBody>
        </p:sp>
        <p:sp>
          <p:nvSpPr>
            <p:cNvPr id="4100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kumimoji="1" lang="en-US"/>
            </a:p>
          </p:txBody>
        </p:sp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kumimoji="1" lang="en-US"/>
            </a:p>
          </p:txBody>
        </p: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4103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4104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4105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4106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07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4108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109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110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111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112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113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pic>
              <p:nvPicPr>
                <p:cNvPr id="4114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15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16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17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18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19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0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1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grpSp>
            <p:nvGrpSpPr>
              <p:cNvPr id="4122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4123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4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5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6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7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8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29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0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1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2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3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4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5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6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7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8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39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40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4141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4142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3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4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5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4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6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4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7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8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9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50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kumimoji="1" lang="en-US"/>
            </a:p>
          </p:txBody>
        </p:sp>
        <p:sp>
          <p:nvSpPr>
            <p:cNvPr id="4151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52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 eaLnBrk="1" hangingPunct="1"/>
              <a:endParaRPr kumimoji="1" lang="en-US"/>
            </a:p>
          </p:txBody>
        </p:sp>
      </p:grpSp>
      <p:sp>
        <p:nvSpPr>
          <p:cNvPr id="4153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54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55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4156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4157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49799651-0DB3-42CB-83CC-FB2C9B0F085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7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/>
              <a:t>Types of Nouns:  </a:t>
            </a:r>
            <a:br>
              <a:rPr lang="en-US" sz="7200"/>
            </a:br>
            <a:r>
              <a:rPr lang="en-US" sz="7200"/>
              <a:t>Common &amp; Proper Nouns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495800"/>
            <a:ext cx="5640388" cy="1752600"/>
          </a:xfrm>
        </p:spPr>
        <p:txBody>
          <a:bodyPr/>
          <a:lstStyle/>
          <a:p>
            <a:r>
              <a:rPr lang="en-US"/>
              <a:t>Project LA Activity</a:t>
            </a:r>
          </a:p>
        </p:txBody>
      </p:sp>
      <p:pic>
        <p:nvPicPr>
          <p:cNvPr id="2052" name="Picture 4" descr="logo-projectl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4495800"/>
            <a:ext cx="1905000" cy="176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7477125" cy="1143000"/>
          </a:xfrm>
        </p:spPr>
        <p:txBody>
          <a:bodyPr/>
          <a:lstStyle/>
          <a:p>
            <a:r>
              <a:rPr lang="en-US" sz="3600"/>
              <a:t>Tell if the underlined noun is common or proper.  Click the noun to check your answer.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2514600"/>
            <a:ext cx="7386638" cy="3581400"/>
          </a:xfrm>
        </p:spPr>
        <p:txBody>
          <a:bodyPr/>
          <a:lstStyle/>
          <a:p>
            <a:r>
              <a:rPr lang="en-US" sz="4800"/>
              <a:t>The </a:t>
            </a:r>
            <a:r>
              <a:rPr lang="en-US" sz="4800">
                <a:hlinkClick r:id="" action="ppaction://hlinkshowjump?jump=nextslide"/>
              </a:rPr>
              <a:t>elephants </a:t>
            </a:r>
            <a:r>
              <a:rPr lang="en-US" sz="4800"/>
              <a:t>and </a:t>
            </a:r>
            <a:r>
              <a:rPr lang="en-US" sz="4800">
                <a:hlinkClick r:id="" action="ppaction://hlinkshowjump?jump=nextslide"/>
              </a:rPr>
              <a:t>monkeys </a:t>
            </a:r>
            <a:r>
              <a:rPr lang="en-US" sz="4800"/>
              <a:t>were at the </a:t>
            </a:r>
            <a:r>
              <a:rPr lang="en-US" sz="4800">
                <a:hlinkClick r:id="rId2" action="ppaction://hlinksldjump"/>
              </a:rPr>
              <a:t>San Francisco Zoo</a:t>
            </a:r>
            <a:r>
              <a:rPr lang="en-US" sz="4800"/>
              <a:t>.</a:t>
            </a:r>
          </a:p>
        </p:txBody>
      </p:sp>
      <p:pic>
        <p:nvPicPr>
          <p:cNvPr id="15365" name="Picture 5" descr="zo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4840288"/>
            <a:ext cx="4648200" cy="1865312"/>
          </a:xfrm>
          <a:prstGeom prst="rect">
            <a:avLst/>
          </a:prstGeom>
          <a:noFill/>
        </p:spPr>
      </p:pic>
      <p:sp>
        <p:nvSpPr>
          <p:cNvPr id="15367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2400" y="4876800"/>
            <a:ext cx="2819400" cy="1981200"/>
          </a:xfrm>
          <a:prstGeom prst="rightArrow">
            <a:avLst>
              <a:gd name="adj1" fmla="val 50000"/>
              <a:gd name="adj2" fmla="val 355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28600" y="5410200"/>
            <a:ext cx="2133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/>
              <a:t>Next Sentence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/>
              <a:t>Common Noun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95600"/>
            <a:ext cx="5640388" cy="1752600"/>
          </a:xfrm>
        </p:spPr>
        <p:txBody>
          <a:bodyPr/>
          <a:lstStyle/>
          <a:p>
            <a:pPr algn="l"/>
            <a:r>
              <a:rPr lang="en-US"/>
              <a:t>It is not capitalized and names any person, place, or thing.</a:t>
            </a:r>
          </a:p>
        </p:txBody>
      </p:sp>
      <p:sp>
        <p:nvSpPr>
          <p:cNvPr id="23556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743200" y="4876800"/>
            <a:ext cx="2438400" cy="13716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/>
              <a:t>Proper Noun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048000"/>
            <a:ext cx="5640388" cy="1752600"/>
          </a:xfrm>
        </p:spPr>
        <p:txBody>
          <a:bodyPr/>
          <a:lstStyle/>
          <a:p>
            <a:pPr algn="l"/>
            <a:r>
              <a:rPr lang="en-US"/>
              <a:t>It is capitalized and names a special person, place, or thing.</a:t>
            </a:r>
          </a:p>
        </p:txBody>
      </p:sp>
      <p:sp>
        <p:nvSpPr>
          <p:cNvPr id="1741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43200" y="4876800"/>
            <a:ext cx="2438400" cy="13716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7477125" cy="1143000"/>
          </a:xfrm>
        </p:spPr>
        <p:txBody>
          <a:bodyPr/>
          <a:lstStyle/>
          <a:p>
            <a:r>
              <a:rPr lang="en-US" sz="3600"/>
              <a:t>Tell if the underlined noun is common or proper.  Click the noun to check your answer.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2362200"/>
            <a:ext cx="7386638" cy="3581400"/>
          </a:xfrm>
        </p:spPr>
        <p:txBody>
          <a:bodyPr/>
          <a:lstStyle/>
          <a:p>
            <a:r>
              <a:rPr lang="en-US" sz="4800"/>
              <a:t>All of </a:t>
            </a:r>
            <a:r>
              <a:rPr lang="en-US" sz="4800">
                <a:hlinkClick r:id="rId2" action="ppaction://hlinksldjump"/>
              </a:rPr>
              <a:t>Amy’s </a:t>
            </a:r>
            <a:r>
              <a:rPr lang="en-US" sz="4800">
                <a:hlinkClick r:id="" action="ppaction://hlinkshowjump?jump=nextslide"/>
              </a:rPr>
              <a:t>paper </a:t>
            </a:r>
            <a:r>
              <a:rPr lang="en-US" sz="4800"/>
              <a:t>is missing from her </a:t>
            </a:r>
            <a:r>
              <a:rPr lang="en-US" sz="4800">
                <a:hlinkClick r:id="" action="ppaction://hlinkshowjump?jump=nextslide"/>
              </a:rPr>
              <a:t>notebook</a:t>
            </a:r>
            <a:r>
              <a:rPr lang="en-US" sz="4800"/>
              <a:t>.</a:t>
            </a:r>
          </a:p>
        </p:txBody>
      </p:sp>
      <p:pic>
        <p:nvPicPr>
          <p:cNvPr id="18437" name="Picture 5" descr="notebook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4267200"/>
            <a:ext cx="2590800" cy="2368550"/>
          </a:xfrm>
          <a:prstGeom prst="rect">
            <a:avLst/>
          </a:prstGeom>
          <a:noFill/>
        </p:spPr>
      </p:pic>
      <p:sp>
        <p:nvSpPr>
          <p:cNvPr id="18439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81000" y="4648200"/>
            <a:ext cx="2819400" cy="1981200"/>
          </a:xfrm>
          <a:prstGeom prst="rightArrow">
            <a:avLst>
              <a:gd name="adj1" fmla="val 50000"/>
              <a:gd name="adj2" fmla="val 355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57200" y="5181600"/>
            <a:ext cx="2133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/>
              <a:t>Next Sentence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/>
              <a:t>Common Noun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95600"/>
            <a:ext cx="5640388" cy="1752600"/>
          </a:xfrm>
        </p:spPr>
        <p:txBody>
          <a:bodyPr/>
          <a:lstStyle/>
          <a:p>
            <a:pPr algn="l"/>
            <a:r>
              <a:rPr lang="en-US"/>
              <a:t>It is not capitalized and names any person, place, or thing.</a:t>
            </a:r>
          </a:p>
        </p:txBody>
      </p:sp>
      <p:sp>
        <p:nvSpPr>
          <p:cNvPr id="24580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743200" y="4876800"/>
            <a:ext cx="2438400" cy="13716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/>
              <a:t>Proper Noun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2971800"/>
            <a:ext cx="5640388" cy="1752600"/>
          </a:xfrm>
        </p:spPr>
        <p:txBody>
          <a:bodyPr/>
          <a:lstStyle/>
          <a:p>
            <a:pPr algn="l"/>
            <a:r>
              <a:rPr lang="en-US"/>
              <a:t>It is capitalized and names a special person, place, or thing.</a:t>
            </a:r>
          </a:p>
        </p:txBody>
      </p:sp>
      <p:sp>
        <p:nvSpPr>
          <p:cNvPr id="2048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43200" y="4876800"/>
            <a:ext cx="2438400" cy="13716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7477125" cy="1143000"/>
          </a:xfrm>
        </p:spPr>
        <p:txBody>
          <a:bodyPr/>
          <a:lstStyle/>
          <a:p>
            <a:r>
              <a:rPr lang="en-US" sz="3600"/>
              <a:t>Write this sentence correctly.  Remember to capitalize proper nouns.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2438400"/>
            <a:ext cx="7386638" cy="3657600"/>
          </a:xfrm>
        </p:spPr>
        <p:txBody>
          <a:bodyPr/>
          <a:lstStyle/>
          <a:p>
            <a:r>
              <a:rPr lang="en-US" sz="6000"/>
              <a:t>My parents joined grover church last sunday.</a:t>
            </a:r>
          </a:p>
        </p:txBody>
      </p:sp>
      <p:pic>
        <p:nvPicPr>
          <p:cNvPr id="25604" name="Picture 4" descr="church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4191000"/>
            <a:ext cx="1419225" cy="2371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7477125" cy="1143000"/>
          </a:xfrm>
        </p:spPr>
        <p:txBody>
          <a:bodyPr/>
          <a:lstStyle/>
          <a:p>
            <a:r>
              <a:rPr lang="en-US" sz="3600"/>
              <a:t>Write this sentence correctly.  Remember to capitalize proper nouns.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2438400"/>
            <a:ext cx="7386638" cy="3657600"/>
          </a:xfrm>
        </p:spPr>
        <p:txBody>
          <a:bodyPr/>
          <a:lstStyle/>
          <a:p>
            <a:r>
              <a:rPr lang="en-US" sz="6000"/>
              <a:t>My parents joined </a:t>
            </a:r>
            <a:r>
              <a:rPr lang="en-US" sz="6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</a:t>
            </a:r>
            <a:r>
              <a:rPr lang="en-US" sz="6000"/>
              <a:t>rover </a:t>
            </a:r>
            <a:r>
              <a:rPr lang="en-US" sz="6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en-US" sz="6000"/>
              <a:t>hurch last </a:t>
            </a:r>
            <a:r>
              <a:rPr lang="en-US" sz="6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</a:t>
            </a:r>
            <a:r>
              <a:rPr lang="en-US" sz="6000"/>
              <a:t>unday.</a:t>
            </a:r>
          </a:p>
        </p:txBody>
      </p:sp>
      <p:pic>
        <p:nvPicPr>
          <p:cNvPr id="26628" name="Picture 4" descr="church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4191000"/>
            <a:ext cx="1419225" cy="2371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7477125" cy="1143000"/>
          </a:xfrm>
        </p:spPr>
        <p:txBody>
          <a:bodyPr/>
          <a:lstStyle/>
          <a:p>
            <a:r>
              <a:rPr lang="en-US" sz="3600"/>
              <a:t>Write this sentence correctly.  Remember to capitalize proper nouns.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2438400"/>
            <a:ext cx="7386638" cy="3657600"/>
          </a:xfrm>
        </p:spPr>
        <p:txBody>
          <a:bodyPr/>
          <a:lstStyle/>
          <a:p>
            <a:r>
              <a:rPr lang="en-US" sz="6000"/>
              <a:t>Uncle rob used to live in orlando, florida.</a:t>
            </a:r>
          </a:p>
        </p:txBody>
      </p:sp>
      <p:pic>
        <p:nvPicPr>
          <p:cNvPr id="27652" name="Picture 4" descr="manlisten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343400"/>
            <a:ext cx="2590800" cy="214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7477125" cy="1143000"/>
          </a:xfrm>
        </p:spPr>
        <p:txBody>
          <a:bodyPr/>
          <a:lstStyle/>
          <a:p>
            <a:r>
              <a:rPr lang="en-US" sz="3600"/>
              <a:t>Write this sentence correctly.  Remember to capitalize proper nouns.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2438400"/>
            <a:ext cx="7386638" cy="3657600"/>
          </a:xfrm>
        </p:spPr>
        <p:txBody>
          <a:bodyPr/>
          <a:lstStyle/>
          <a:p>
            <a:r>
              <a:rPr lang="en-US" sz="6000"/>
              <a:t>Uncle </a:t>
            </a:r>
            <a:r>
              <a:rPr lang="en-US" sz="6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</a:t>
            </a:r>
            <a:r>
              <a:rPr lang="en-US" sz="6000"/>
              <a:t>ob used to live in </a:t>
            </a:r>
            <a:r>
              <a:rPr lang="en-US" sz="6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r>
              <a:rPr lang="en-US" sz="6000"/>
              <a:t>rlando, </a:t>
            </a:r>
            <a:r>
              <a:rPr lang="en-US" sz="6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r>
              <a:rPr lang="en-US" sz="6000"/>
              <a:t>lorida.</a:t>
            </a:r>
          </a:p>
        </p:txBody>
      </p:sp>
      <p:pic>
        <p:nvPicPr>
          <p:cNvPr id="33796" name="Picture 4" descr="manlisten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343400"/>
            <a:ext cx="2590800" cy="214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Common Nouns	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/>
              <a:t>Common Nouns are any person, place, or thing.  Common nouns are not capitalized.</a:t>
            </a:r>
          </a:p>
          <a:p>
            <a:pPr lvl="1"/>
            <a:r>
              <a:rPr lang="en-US" sz="3600"/>
              <a:t>The city</a:t>
            </a:r>
          </a:p>
          <a:p>
            <a:pPr lvl="1"/>
            <a:r>
              <a:rPr lang="en-US" sz="3600"/>
              <a:t>A policeman</a:t>
            </a:r>
          </a:p>
          <a:p>
            <a:pPr lvl="1"/>
            <a:r>
              <a:rPr lang="en-US" sz="3600"/>
              <a:t>That newspaper</a:t>
            </a:r>
          </a:p>
          <a:p>
            <a:pPr lvl="1"/>
            <a:endParaRPr lang="en-US" sz="3600"/>
          </a:p>
        </p:txBody>
      </p:sp>
      <p:pic>
        <p:nvPicPr>
          <p:cNvPr id="6148" name="Picture 4" descr="policeman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3352800"/>
            <a:ext cx="1679575" cy="3200400"/>
          </a:xfrm>
          <a:prstGeom prst="rect">
            <a:avLst/>
          </a:prstGeom>
          <a:noFill/>
        </p:spPr>
      </p:pic>
      <p:pic>
        <p:nvPicPr>
          <p:cNvPr id="6149" name="Picture 5" descr="cityscap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590800"/>
            <a:ext cx="2828925" cy="2600325"/>
          </a:xfrm>
          <a:prstGeom prst="rect">
            <a:avLst/>
          </a:prstGeom>
          <a:noFill/>
        </p:spPr>
      </p:pic>
      <p:pic>
        <p:nvPicPr>
          <p:cNvPr id="6150" name="Picture 6" descr="newspapercartoon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5181600"/>
            <a:ext cx="2133600" cy="1481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5638800" y="5105400"/>
            <a:ext cx="1676400" cy="1295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7477125" cy="1143000"/>
          </a:xfrm>
        </p:spPr>
        <p:txBody>
          <a:bodyPr/>
          <a:lstStyle/>
          <a:p>
            <a:r>
              <a:rPr lang="en-US" sz="3600"/>
              <a:t>Write this sentence correctly.  Remember to capitalize proper nouns.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2438400"/>
            <a:ext cx="7386638" cy="3657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6000" dirty="0"/>
              <a:t>We heard </a:t>
            </a:r>
            <a:r>
              <a:rPr lang="en-US" sz="6000"/>
              <a:t>the </a:t>
            </a:r>
            <a:r>
              <a:rPr lang="en-US" sz="6000" smtClean="0"/>
              <a:t>governor’s </a:t>
            </a:r>
            <a:r>
              <a:rPr lang="en-US" sz="6000" dirty="0"/>
              <a:t>speech on television in </a:t>
            </a:r>
            <a:r>
              <a:rPr lang="en-US" sz="6000" dirty="0" err="1"/>
              <a:t>january</a:t>
            </a:r>
            <a:r>
              <a:rPr lang="en-US" sz="6000" dirty="0"/>
              <a:t>.</a:t>
            </a:r>
          </a:p>
        </p:txBody>
      </p:sp>
      <p:pic>
        <p:nvPicPr>
          <p:cNvPr id="29700" name="Picture 4" descr="tvs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4800600"/>
            <a:ext cx="2100263" cy="1731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7477125" cy="1143000"/>
          </a:xfrm>
        </p:spPr>
        <p:txBody>
          <a:bodyPr/>
          <a:lstStyle/>
          <a:p>
            <a:r>
              <a:rPr lang="en-US" sz="3600"/>
              <a:t>Write this sentence correctly.  Remember to capitalize proper nouns.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2438400"/>
            <a:ext cx="7386638" cy="3657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6000" dirty="0"/>
              <a:t>We heard the </a:t>
            </a:r>
            <a:r>
              <a:rPr lang="en-US" sz="60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</a:t>
            </a:r>
            <a:r>
              <a:rPr lang="en-US" sz="6000" dirty="0" smtClean="0"/>
              <a:t>overnor’s </a:t>
            </a:r>
            <a:r>
              <a:rPr lang="en-US" sz="6000" dirty="0"/>
              <a:t>speech on television in </a:t>
            </a:r>
            <a:r>
              <a:rPr lang="en-US" sz="60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</a:t>
            </a:r>
            <a:r>
              <a:rPr lang="en-US" sz="6000" dirty="0"/>
              <a:t>anuary.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562600" y="5105400"/>
            <a:ext cx="1676400" cy="1295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4821" name="Picture 5" descr="tvs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4800600"/>
            <a:ext cx="2100263" cy="1731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7477125" cy="1143000"/>
          </a:xfrm>
        </p:spPr>
        <p:txBody>
          <a:bodyPr/>
          <a:lstStyle/>
          <a:p>
            <a:r>
              <a:rPr lang="en-US" sz="3600"/>
              <a:t>Write this sentence correctly.  Remember to capitalize proper nouns.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2438400"/>
            <a:ext cx="7386638" cy="3657600"/>
          </a:xfrm>
        </p:spPr>
        <p:txBody>
          <a:bodyPr/>
          <a:lstStyle/>
          <a:p>
            <a:r>
              <a:rPr lang="en-US" sz="6000"/>
              <a:t>Both randal and sue visited marine world.</a:t>
            </a:r>
          </a:p>
        </p:txBody>
      </p:sp>
      <p:pic>
        <p:nvPicPr>
          <p:cNvPr id="31748" name="Picture 4" descr="Dolphin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4495800"/>
            <a:ext cx="4305300" cy="171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7477125" cy="1143000"/>
          </a:xfrm>
        </p:spPr>
        <p:txBody>
          <a:bodyPr/>
          <a:lstStyle/>
          <a:p>
            <a:r>
              <a:rPr lang="en-US" sz="3600"/>
              <a:t>Write this sentence correctly.  Remember to capitalize proper nouns.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2438400"/>
            <a:ext cx="7386638" cy="3657600"/>
          </a:xfrm>
        </p:spPr>
        <p:txBody>
          <a:bodyPr/>
          <a:lstStyle/>
          <a:p>
            <a:r>
              <a:rPr lang="en-US" sz="6000"/>
              <a:t>Both </a:t>
            </a:r>
            <a:r>
              <a:rPr lang="en-US" sz="6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</a:t>
            </a:r>
            <a:r>
              <a:rPr lang="en-US" sz="6000"/>
              <a:t>andal and </a:t>
            </a:r>
            <a:r>
              <a:rPr lang="en-US" sz="6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</a:t>
            </a:r>
            <a:r>
              <a:rPr lang="en-US" sz="6000"/>
              <a:t>ue visited </a:t>
            </a:r>
            <a:r>
              <a:rPr lang="en-US" sz="6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</a:t>
            </a:r>
            <a:r>
              <a:rPr lang="en-US" sz="6000"/>
              <a:t>arine </a:t>
            </a:r>
            <a:r>
              <a:rPr lang="en-US" sz="6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</a:t>
            </a:r>
            <a:r>
              <a:rPr lang="en-US" sz="6000"/>
              <a:t>orld.</a:t>
            </a:r>
          </a:p>
        </p:txBody>
      </p:sp>
      <p:pic>
        <p:nvPicPr>
          <p:cNvPr id="35844" name="Picture 4" descr="Dolphin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4495800"/>
            <a:ext cx="4305300" cy="171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Proper Nouns	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 dirty="0" smtClean="0"/>
              <a:t>Proper </a:t>
            </a:r>
            <a:r>
              <a:rPr lang="en-US" sz="3600" dirty="0"/>
              <a:t>Nouns are the name of a special person, place, or thing.  Proper nouns are capitalized.</a:t>
            </a:r>
          </a:p>
          <a:p>
            <a:pPr lvl="1"/>
            <a:r>
              <a:rPr lang="en-US" sz="3600" dirty="0"/>
              <a:t>Dallas</a:t>
            </a:r>
          </a:p>
          <a:p>
            <a:pPr lvl="1"/>
            <a:r>
              <a:rPr lang="en-US" sz="3600" dirty="0"/>
              <a:t>Officer Walker</a:t>
            </a:r>
          </a:p>
          <a:p>
            <a:pPr lvl="1"/>
            <a:r>
              <a:rPr lang="en-US" sz="3600" dirty="0"/>
              <a:t>New York Times</a:t>
            </a:r>
          </a:p>
          <a:p>
            <a:pPr lvl="1"/>
            <a:endParaRPr lang="en-US" sz="3600" dirty="0"/>
          </a:p>
        </p:txBody>
      </p:sp>
      <p:pic>
        <p:nvPicPr>
          <p:cNvPr id="7172" name="Picture 4" descr="ikn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352800"/>
            <a:ext cx="2686050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7477125" cy="1143000"/>
          </a:xfrm>
        </p:spPr>
        <p:txBody>
          <a:bodyPr/>
          <a:lstStyle/>
          <a:p>
            <a:r>
              <a:rPr lang="en-US" sz="3600"/>
              <a:t>Tell if the underlined noun is common or proper.  Click the noun to check your answer.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2514600"/>
            <a:ext cx="7386638" cy="3581400"/>
          </a:xfrm>
        </p:spPr>
        <p:txBody>
          <a:bodyPr/>
          <a:lstStyle/>
          <a:p>
            <a:r>
              <a:rPr lang="en-US" sz="4800">
                <a:hlinkClick r:id="rId2" action="ppaction://hlinksldjump"/>
              </a:rPr>
              <a:t>Mary </a:t>
            </a:r>
            <a:r>
              <a:rPr lang="en-US" sz="4800"/>
              <a:t>visited the </a:t>
            </a:r>
            <a:r>
              <a:rPr lang="en-US" sz="4800">
                <a:hlinkClick r:id="" action="ppaction://hlinkshowjump?jump=nextslide"/>
              </a:rPr>
              <a:t>school </a:t>
            </a:r>
            <a:r>
              <a:rPr lang="en-US" sz="4800"/>
              <a:t>last </a:t>
            </a:r>
            <a:r>
              <a:rPr lang="en-US" sz="4800">
                <a:hlinkClick r:id="rId2" action="ppaction://hlinksldjump"/>
              </a:rPr>
              <a:t>Friday</a:t>
            </a:r>
            <a:r>
              <a:rPr lang="en-US" sz="4800"/>
              <a:t>.</a:t>
            </a:r>
          </a:p>
        </p:txBody>
      </p:sp>
      <p:pic>
        <p:nvPicPr>
          <p:cNvPr id="8196" name="Picture 4" descr="schoololdcp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4191000"/>
            <a:ext cx="4048125" cy="2333625"/>
          </a:xfrm>
          <a:prstGeom prst="rect">
            <a:avLst/>
          </a:prstGeom>
          <a:noFill/>
        </p:spPr>
      </p:pic>
      <p:sp>
        <p:nvSpPr>
          <p:cNvPr id="8197" name="AutoShap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81000" y="4343400"/>
            <a:ext cx="2819400" cy="1981200"/>
          </a:xfrm>
          <a:prstGeom prst="rightArrow">
            <a:avLst>
              <a:gd name="adj1" fmla="val 50000"/>
              <a:gd name="adj2" fmla="val 355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57200" y="4876800"/>
            <a:ext cx="2133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/>
              <a:t>Next Sentence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/>
              <a:t>Common Noun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95600"/>
            <a:ext cx="5640388" cy="1752600"/>
          </a:xfrm>
        </p:spPr>
        <p:txBody>
          <a:bodyPr/>
          <a:lstStyle/>
          <a:p>
            <a:pPr algn="l"/>
            <a:r>
              <a:rPr lang="en-US" dirty="0"/>
              <a:t>It is not capitalized and names any person, place, or thing.</a:t>
            </a:r>
          </a:p>
        </p:txBody>
      </p:sp>
      <p:sp>
        <p:nvSpPr>
          <p:cNvPr id="9222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743200" y="4876800"/>
            <a:ext cx="2438400" cy="13716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/>
              <a:t>Proper Noun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5640388" cy="1752600"/>
          </a:xfrm>
        </p:spPr>
        <p:txBody>
          <a:bodyPr/>
          <a:lstStyle/>
          <a:p>
            <a:pPr algn="l"/>
            <a:r>
              <a:rPr lang="en-US"/>
              <a:t>It is capitalized and names a special person, place, or thing.</a:t>
            </a:r>
          </a:p>
        </p:txBody>
      </p:sp>
      <p:sp>
        <p:nvSpPr>
          <p:cNvPr id="1126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43200" y="4876800"/>
            <a:ext cx="2438400" cy="13716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7477125" cy="1143000"/>
          </a:xfrm>
        </p:spPr>
        <p:txBody>
          <a:bodyPr/>
          <a:lstStyle/>
          <a:p>
            <a:r>
              <a:rPr lang="en-US" sz="3600"/>
              <a:t>Tell if the underlined noun is common or proper.  Click the noun to check your answer.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2514600"/>
            <a:ext cx="7386638" cy="3581400"/>
          </a:xfrm>
        </p:spPr>
        <p:txBody>
          <a:bodyPr/>
          <a:lstStyle/>
          <a:p>
            <a:r>
              <a:rPr lang="en-US" sz="4800"/>
              <a:t>The </a:t>
            </a:r>
            <a:r>
              <a:rPr lang="en-US" sz="4800">
                <a:hlinkClick r:id="rId2" action="ppaction://hlinksldjump"/>
              </a:rPr>
              <a:t>President </a:t>
            </a:r>
            <a:r>
              <a:rPr lang="en-US" sz="4800"/>
              <a:t>rode in a </a:t>
            </a:r>
            <a:r>
              <a:rPr lang="en-US" sz="4800">
                <a:hlinkClick r:id="" action="ppaction://hlinkshowjump?jump=nextslide"/>
              </a:rPr>
              <a:t>limousine</a:t>
            </a:r>
            <a:r>
              <a:rPr lang="en-US" sz="4800"/>
              <a:t>.</a:t>
            </a:r>
          </a:p>
        </p:txBody>
      </p:sp>
      <p:pic>
        <p:nvPicPr>
          <p:cNvPr id="12294" name="Picture 6" descr="limous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4191000"/>
            <a:ext cx="4648200" cy="1257300"/>
          </a:xfrm>
          <a:prstGeom prst="rect">
            <a:avLst/>
          </a:prstGeom>
          <a:noFill/>
        </p:spPr>
      </p:pic>
      <p:sp>
        <p:nvSpPr>
          <p:cNvPr id="12296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81000" y="4343400"/>
            <a:ext cx="2819400" cy="1981200"/>
          </a:xfrm>
          <a:prstGeom prst="rightArrow">
            <a:avLst>
              <a:gd name="adj1" fmla="val 50000"/>
              <a:gd name="adj2" fmla="val 355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457200" y="4876800"/>
            <a:ext cx="2133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/>
              <a:t>Next Sentence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/>
              <a:t>Common Noun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95600"/>
            <a:ext cx="5640388" cy="1752600"/>
          </a:xfrm>
        </p:spPr>
        <p:txBody>
          <a:bodyPr/>
          <a:lstStyle/>
          <a:p>
            <a:pPr algn="l"/>
            <a:r>
              <a:rPr lang="en-US"/>
              <a:t>It is not capitalized and names any person, place, or thing.</a:t>
            </a:r>
          </a:p>
        </p:txBody>
      </p:sp>
      <p:sp>
        <p:nvSpPr>
          <p:cNvPr id="22532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743200" y="4876800"/>
            <a:ext cx="2438400" cy="13716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/>
              <a:t>Proper Noun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124200"/>
            <a:ext cx="5640388" cy="1752600"/>
          </a:xfrm>
        </p:spPr>
        <p:txBody>
          <a:bodyPr/>
          <a:lstStyle/>
          <a:p>
            <a:pPr algn="l"/>
            <a:r>
              <a:rPr lang="en-US"/>
              <a:t>It is capitalized and names a special person, place, or thing.</a:t>
            </a:r>
          </a:p>
        </p:txBody>
      </p:sp>
      <p:sp>
        <p:nvSpPr>
          <p:cNvPr id="1434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43200" y="4876800"/>
            <a:ext cx="2438400" cy="13716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mono">
  <a:themeElements>
    <a:clrScheme name="Kimono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Kimon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Kimono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mono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mono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Kimono</Template>
  <TotalTime>101</TotalTime>
  <Words>463</Words>
  <Application>Microsoft Office PowerPoint</Application>
  <PresentationFormat>On-screen Show (4:3)</PresentationFormat>
  <Paragraphs>56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Kimono</vt:lpstr>
      <vt:lpstr>Types of Nouns:   Common &amp; Proper Nouns</vt:lpstr>
      <vt:lpstr>Common Nouns </vt:lpstr>
      <vt:lpstr>Proper Nouns </vt:lpstr>
      <vt:lpstr>Tell if the underlined noun is common or proper.  Click the noun to check your answer.</vt:lpstr>
      <vt:lpstr>Common Noun</vt:lpstr>
      <vt:lpstr>Proper Noun</vt:lpstr>
      <vt:lpstr>Tell if the underlined noun is common or proper.  Click the noun to check your answer.</vt:lpstr>
      <vt:lpstr>Common Noun</vt:lpstr>
      <vt:lpstr>Proper Noun</vt:lpstr>
      <vt:lpstr>Tell if the underlined noun is common or proper.  Click the noun to check your answer.</vt:lpstr>
      <vt:lpstr>Common Noun</vt:lpstr>
      <vt:lpstr>Proper Noun</vt:lpstr>
      <vt:lpstr>Tell if the underlined noun is common or proper.  Click the noun to check your answer.</vt:lpstr>
      <vt:lpstr>Common Noun</vt:lpstr>
      <vt:lpstr>Proper Noun</vt:lpstr>
      <vt:lpstr>Write this sentence correctly.  Remember to capitalize proper nouns.</vt:lpstr>
      <vt:lpstr>Write this sentence correctly.  Remember to capitalize proper nouns.</vt:lpstr>
      <vt:lpstr>Write this sentence correctly.  Remember to capitalize proper nouns.</vt:lpstr>
      <vt:lpstr>Write this sentence correctly.  Remember to capitalize proper nouns.</vt:lpstr>
      <vt:lpstr>Write this sentence correctly.  Remember to capitalize proper nouns.</vt:lpstr>
      <vt:lpstr>Write this sentence correctly.  Remember to capitalize proper nouns.</vt:lpstr>
      <vt:lpstr>Write this sentence correctly.  Remember to capitalize proper nouns.</vt:lpstr>
      <vt:lpstr>Write this sentence correctly.  Remember to capitalize proper nouns.</vt:lpstr>
    </vt:vector>
  </TitlesOfParts>
  <Company>Jefferson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Types of Nouns:   Common &amp; Proper Nouns</dc:title>
  <dc:creator>Jefferson County Schools</dc:creator>
  <cp:lastModifiedBy>ctorresa</cp:lastModifiedBy>
  <cp:revision>8</cp:revision>
  <dcterms:created xsi:type="dcterms:W3CDTF">2001-12-24T00:14:25Z</dcterms:created>
  <dcterms:modified xsi:type="dcterms:W3CDTF">2011-11-14T20:02:44Z</dcterms:modified>
</cp:coreProperties>
</file>